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62" r:id="rId2"/>
    <p:sldId id="260" r:id="rId3"/>
    <p:sldId id="261" r:id="rId4"/>
    <p:sldId id="265" r:id="rId5"/>
    <p:sldId id="264" r:id="rId6"/>
    <p:sldId id="280" r:id="rId7"/>
    <p:sldId id="281" r:id="rId8"/>
    <p:sldId id="282" r:id="rId9"/>
    <p:sldId id="284" r:id="rId10"/>
    <p:sldId id="283" r:id="rId11"/>
    <p:sldId id="285" r:id="rId12"/>
    <p:sldId id="288" r:id="rId13"/>
    <p:sldId id="289" r:id="rId14"/>
    <p:sldId id="291" r:id="rId15"/>
    <p:sldId id="290" r:id="rId16"/>
    <p:sldId id="286" r:id="rId17"/>
    <p:sldId id="287" r:id="rId18"/>
    <p:sldId id="275" r:id="rId19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FF"/>
    <a:srgbClr val="CCCC00"/>
    <a:srgbClr val="669900"/>
    <a:srgbClr val="008080"/>
    <a:srgbClr val="339966"/>
    <a:srgbClr val="00CC99"/>
    <a:srgbClr val="339933"/>
    <a:srgbClr val="4C844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3800" autoAdjust="0"/>
  </p:normalViewPr>
  <p:slideViewPr>
    <p:cSldViewPr>
      <p:cViewPr>
        <p:scale>
          <a:sx n="100" d="100"/>
          <a:sy n="100" d="100"/>
        </p:scale>
        <p:origin x="1794" y="21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E6926-7FD8-4467-AFE9-0A987BE18572}" type="datetimeFigureOut">
              <a:rPr lang="fr-FR" smtClean="0"/>
              <a:t>10/09/2024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7E2C3-178E-4697-BDC8-6AD039D3FD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1302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7E2C3-178E-4697-BDC8-6AD039D3FD5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2669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7E2C3-178E-4697-BDC8-6AD039D3FD5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8351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7E2C3-178E-4697-BDC8-6AD039D3FD55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2799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7E2C3-178E-4697-BDC8-6AD039D3FD55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2197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7E2C3-178E-4697-BDC8-6AD039D3FD55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7047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7E2C3-178E-4697-BDC8-6AD039D3FD55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4979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B2FAC8EC-F480-8A6E-01E5-852B48FE6E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9" y="0"/>
            <a:ext cx="9101441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685800" y="2514600"/>
            <a:ext cx="77724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dirty="0">
                <a:solidFill>
                  <a:srgbClr val="E3E7DF"/>
                </a:solidFill>
              </a:rPr>
              <a:t>Titre de la </a:t>
            </a:r>
            <a:r>
              <a:rPr lang="fr-FR" sz="3600" spc="-10" dirty="0">
                <a:solidFill>
                  <a:srgbClr val="E3E7DF"/>
                </a:solidFill>
              </a:rPr>
              <a:t>réunion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685800" y="3294795"/>
            <a:ext cx="6400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spc="-20" dirty="0">
                <a:solidFill>
                  <a:srgbClr val="E3E7DF"/>
                </a:solidFill>
              </a:rPr>
              <a:t>Date</a:t>
            </a:r>
            <a:endParaRPr lang="fr-FR" sz="1800" dirty="0"/>
          </a:p>
          <a:p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1A0A6451-160E-DB8D-ACE5-9A8F7EC35D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" y="0"/>
            <a:ext cx="9125712" cy="1331976"/>
          </a:xfrm>
          <a:prstGeom prst="rect">
            <a:avLst/>
          </a:prstGeom>
        </p:spPr>
      </p:pic>
      <p:pic>
        <p:nvPicPr>
          <p:cNvPr id="4" name="object 5">
            <a:extLst>
              <a:ext uri="{FF2B5EF4-FFF2-40B4-BE49-F238E27FC236}">
                <a16:creationId xmlns:a16="http://schemas.microsoft.com/office/drawing/2014/main" id="{206C9F5C-5FCC-0F91-FBA7-9B01A4134C9D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153400" y="100504"/>
            <a:ext cx="883222" cy="883222"/>
          </a:xfrm>
          <a:prstGeom prst="rect">
            <a:avLst/>
          </a:prstGeom>
        </p:spPr>
      </p:pic>
      <p:sp>
        <p:nvSpPr>
          <p:cNvPr id="12" name="object 4">
            <a:extLst>
              <a:ext uri="{FF2B5EF4-FFF2-40B4-BE49-F238E27FC236}">
                <a16:creationId xmlns:a16="http://schemas.microsoft.com/office/drawing/2014/main" id="{BFB4AE44-25DA-612D-6082-63771797E946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357700" y="279218"/>
            <a:ext cx="7414700" cy="5257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/>
            </a:lvl1pPr>
          </a:lstStyle>
          <a:p>
            <a:pPr marL="22225">
              <a:lnSpc>
                <a:spcPct val="100000"/>
              </a:lnSpc>
              <a:spcBef>
                <a:spcPts val="120"/>
              </a:spcBef>
            </a:pPr>
            <a:r>
              <a:rPr lang="fr-FR" dirty="0"/>
              <a:t>Titre de la diapo</a:t>
            </a:r>
            <a:endParaRPr spc="-20" dirty="0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4B85BA21-30F3-BF24-88A1-F78DE13354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1676400"/>
            <a:ext cx="7315200" cy="4343400"/>
          </a:xfrm>
          <a:prstGeom prst="rect">
            <a:avLst/>
          </a:prstGeom>
        </p:spPr>
        <p:txBody>
          <a:bodyPr/>
          <a:lstStyle>
            <a:lvl1pPr marL="285750" indent="-285750">
              <a:buFont typeface="Wingdings" panose="05000000000000000000" pitchFamily="2" charset="2"/>
              <a:buChar char="§"/>
              <a:defRPr sz="2400">
                <a:solidFill>
                  <a:srgbClr val="006600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800100" indent="-342900">
              <a:buFont typeface="Courier New" panose="02070309020205020404" pitchFamily="49" charset="0"/>
              <a:buChar char="o"/>
              <a:defRPr sz="2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 marL="1200150" indent="-285750"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defRPr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defRPr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F6C805D6-CF2F-DB29-DBF0-9113597BF8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" y="0"/>
            <a:ext cx="9125712" cy="133197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50" b="0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endParaRPr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412D15FB-4C33-9F9D-928C-76974BF594D2}"/>
              </a:ext>
            </a:extLst>
          </p:cNvPr>
          <p:cNvSpPr txBox="1">
            <a:spLocks/>
          </p:cNvSpPr>
          <p:nvPr userDrawn="1"/>
        </p:nvSpPr>
        <p:spPr>
          <a:xfrm>
            <a:off x="357700" y="279218"/>
            <a:ext cx="7033700" cy="5257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3250" b="0" i="0">
                <a:solidFill>
                  <a:schemeClr val="bg1"/>
                </a:solidFill>
                <a:latin typeface="Poppins"/>
                <a:ea typeface="+mj-ea"/>
                <a:cs typeface="Poppins"/>
              </a:defRPr>
            </a:lvl1pPr>
          </a:lstStyle>
          <a:p>
            <a:pPr marL="22225">
              <a:spcBef>
                <a:spcPts val="120"/>
              </a:spcBef>
            </a:pPr>
            <a:r>
              <a:rPr lang="fr-FR" dirty="0"/>
              <a:t>Titre de la diapo</a:t>
            </a:r>
            <a:endParaRPr lang="fr-FR" spc="-20" dirty="0"/>
          </a:p>
        </p:txBody>
      </p:sp>
      <p:pic>
        <p:nvPicPr>
          <p:cNvPr id="8" name="object 5">
            <a:extLst>
              <a:ext uri="{FF2B5EF4-FFF2-40B4-BE49-F238E27FC236}">
                <a16:creationId xmlns:a16="http://schemas.microsoft.com/office/drawing/2014/main" id="{09BEBB81-2E90-223D-8C17-B8E1EB10DDC3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153400" y="100504"/>
            <a:ext cx="883222" cy="8832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4C64603C-FB3C-5496-6BB8-4F1B4E4F72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" y="-76200"/>
            <a:ext cx="9125712" cy="2520696"/>
          </a:xfrm>
          <a:prstGeom prst="rect">
            <a:avLst/>
          </a:prstGeom>
        </p:spPr>
      </p:pic>
      <p:sp>
        <p:nvSpPr>
          <p:cNvPr id="2" name="object 4">
            <a:extLst>
              <a:ext uri="{FF2B5EF4-FFF2-40B4-BE49-F238E27FC236}">
                <a16:creationId xmlns:a16="http://schemas.microsoft.com/office/drawing/2014/main" id="{E90E93FD-CCDC-DC07-606A-E92DBC27298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609600" y="3747503"/>
            <a:ext cx="7414700" cy="101566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>
                <a:solidFill>
                  <a:srgbClr val="006600"/>
                </a:solidFill>
              </a:defRPr>
            </a:lvl1pPr>
          </a:lstStyle>
          <a:p>
            <a:pPr marL="22225">
              <a:lnSpc>
                <a:spcPct val="100000"/>
              </a:lnSpc>
              <a:spcBef>
                <a:spcPts val="120"/>
              </a:spcBef>
            </a:pPr>
            <a:r>
              <a:rPr lang="fr-FR" dirty="0"/>
              <a:t>Cliquez pour ajouter un titre de section</a:t>
            </a:r>
            <a:endParaRPr spc="-20" dirty="0"/>
          </a:p>
        </p:txBody>
      </p:sp>
      <p:pic>
        <p:nvPicPr>
          <p:cNvPr id="3" name="object 5">
            <a:extLst>
              <a:ext uri="{FF2B5EF4-FFF2-40B4-BE49-F238E27FC236}">
                <a16:creationId xmlns:a16="http://schemas.microsoft.com/office/drawing/2014/main" id="{4BD222B2-34F8-5248-08EE-EBA2C3A07CD8}"/>
              </a:ext>
            </a:extLst>
          </p:cNvPr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153400" y="100504"/>
            <a:ext cx="883222" cy="8832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D9FFB27D-0F31-62E8-E5E8-0ADDEAEA0314}"/>
              </a:ext>
            </a:extLst>
          </p:cNvPr>
          <p:cNvSpPr txBox="1">
            <a:spLocks/>
          </p:cNvSpPr>
          <p:nvPr userDrawn="1"/>
        </p:nvSpPr>
        <p:spPr>
          <a:xfrm>
            <a:off x="357700" y="279218"/>
            <a:ext cx="7414700" cy="5257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sz="3250" b="0" i="0">
                <a:solidFill>
                  <a:schemeClr val="bg1"/>
                </a:solidFill>
                <a:latin typeface="Poppins"/>
                <a:ea typeface="+mj-ea"/>
                <a:cs typeface="Poppins"/>
              </a:defRPr>
            </a:lvl1pPr>
          </a:lstStyle>
          <a:p>
            <a:pPr marL="22225">
              <a:spcBef>
                <a:spcPts val="120"/>
              </a:spcBef>
            </a:pPr>
            <a:r>
              <a:rPr lang="fr-FR" spc="-20" dirty="0"/>
              <a:t>Titre de la diapo</a:t>
            </a:r>
          </a:p>
        </p:txBody>
      </p:sp>
      <p:pic>
        <p:nvPicPr>
          <p:cNvPr id="6" name="object 5">
            <a:extLst>
              <a:ext uri="{FF2B5EF4-FFF2-40B4-BE49-F238E27FC236}">
                <a16:creationId xmlns:a16="http://schemas.microsoft.com/office/drawing/2014/main" id="{DD97751F-D3E1-C533-F85B-E0AB132673B8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153400" y="100504"/>
            <a:ext cx="883222" cy="88322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57200" y="2971800"/>
            <a:ext cx="5486400" cy="5001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50" b="0" i="0">
                <a:solidFill>
                  <a:schemeClr val="bg1"/>
                </a:solidFill>
                <a:latin typeface="Poppins"/>
                <a:cs typeface="Poppins"/>
              </a:defRPr>
            </a:lvl1pPr>
          </a:lstStyle>
          <a:p>
            <a:r>
              <a:rPr lang="fr-FR" dirty="0"/>
              <a:t>Titre de la réunion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hyperlink" Target="https://www.google.com/imgres?q=potager&amp;imgurl=https%3A%2F%2Fi-dj.unimedias.fr%2F2023%2F09%2F12%2Fdjaadobestock64327107-6500250102dd3.jpg%3Fauto%3Dformat%252Ccompress%26crop%3Dfaces%26cs%3Dtinysrgb%26fit%3Dmax%26w%3D1050&amp;imgrefurl=https%3A%2F%2Fwww.detentejardin.com%2Fplantes%2Flegumes-herbes-et-salades%2Famenagement-du-potager%2Fcreer-son-potager-1031307&amp;docid=5OoB9PR0pr621M&amp;tbnid=5Cj09KFtgO8wXM&amp;vet=12ahUKEwjY7MnqxbiIAxU7cKQEHfGmItQQM3oECHQQAA..i&amp;w=900&amp;h=598&amp;hcb=2&amp;ved=2ahUKEwjY7MnqxbiIAxU7cKQEHfGmItQQM3oECHQQAA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D2427C-3195-A4A2-F43D-E0CA4EDA11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514600"/>
            <a:ext cx="7772400" cy="2031325"/>
          </a:xfrm>
        </p:spPr>
        <p:txBody>
          <a:bodyPr/>
          <a:lstStyle/>
          <a:p>
            <a:r>
              <a:rPr lang="fr-FR" dirty="0"/>
              <a:t>MORTEFONTAINE</a:t>
            </a:r>
            <a:br>
              <a:rPr lang="fr-FR" dirty="0"/>
            </a:br>
            <a:r>
              <a:rPr lang="fr-FR" dirty="0" err="1"/>
              <a:t>Désimperméabilisation</a:t>
            </a:r>
            <a:r>
              <a:rPr lang="fr-FR" dirty="0"/>
              <a:t> de la cour d’Ecole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BB20C88-96A2-A208-CA2A-41BB2681E127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685800" y="4573634"/>
            <a:ext cx="6400800" cy="276999"/>
          </a:xfrm>
        </p:spPr>
        <p:txBody>
          <a:bodyPr/>
          <a:lstStyle/>
          <a:p>
            <a:r>
              <a:rPr lang="fr-FR" dirty="0"/>
              <a:t>11/09/2024</a:t>
            </a:r>
          </a:p>
        </p:txBody>
      </p:sp>
    </p:spTree>
    <p:extLst>
      <p:ext uri="{BB962C8B-B14F-4D97-AF65-F5344CB8AC3E}">
        <p14:creationId xmlns:p14="http://schemas.microsoft.com/office/powerpoint/2010/main" val="1939521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468BCD-EC80-DE92-CA59-4B501AA85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700" y="279218"/>
            <a:ext cx="7414700" cy="515526"/>
          </a:xfrm>
        </p:spPr>
        <p:txBody>
          <a:bodyPr/>
          <a:lstStyle/>
          <a:p>
            <a:r>
              <a:rPr lang="fr-FR" dirty="0"/>
              <a:t>PREAU : Plan et élévation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C3B41D6-110E-C320-9D5D-C5A424DE82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7" r="9999" b="82219"/>
          <a:stretch/>
        </p:blipFill>
        <p:spPr>
          <a:xfrm>
            <a:off x="4526280" y="3275890"/>
            <a:ext cx="4358640" cy="23591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60818C5-BBB8-5CB4-E55B-3A7BD62965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3" t="67778" r="59751" b="4071"/>
          <a:stretch/>
        </p:blipFill>
        <p:spPr>
          <a:xfrm>
            <a:off x="990600" y="1974652"/>
            <a:ext cx="2856241" cy="374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53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468BCD-EC80-DE92-CA59-4B501AA85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700" y="279218"/>
            <a:ext cx="7414700" cy="1015663"/>
          </a:xfrm>
        </p:spPr>
        <p:txBody>
          <a:bodyPr/>
          <a:lstStyle/>
          <a:p>
            <a:r>
              <a:rPr lang="fr-FR" dirty="0"/>
              <a:t>PLANTATIONS :</a:t>
            </a:r>
            <a:br>
              <a:rPr lang="fr-FR" dirty="0"/>
            </a:br>
            <a:r>
              <a:rPr lang="fr-FR" dirty="0"/>
              <a:t>Les arbres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0B67116-FF56-4D4E-6E49-437707B3A9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" t="18889" r="1024" b="1111"/>
          <a:stretch/>
        </p:blipFill>
        <p:spPr>
          <a:xfrm>
            <a:off x="0" y="1371600"/>
            <a:ext cx="5181602" cy="54864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940047D-ADCA-F453-D0C5-41EBE946BA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7"/>
          <a:stretch/>
        </p:blipFill>
        <p:spPr>
          <a:xfrm>
            <a:off x="5200652" y="1647825"/>
            <a:ext cx="2266947" cy="15811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189EA0B-D22D-1347-DCFF-9A67750815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49" y="1647824"/>
            <a:ext cx="1581151" cy="158115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D2ADAAB-4AE1-8E31-7F9B-A91B821437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1" y="3276600"/>
            <a:ext cx="2314573" cy="162020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F954CF8-F5C5-7F84-40AE-C79FC2BFF0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 r="10640"/>
          <a:stretch/>
        </p:blipFill>
        <p:spPr>
          <a:xfrm>
            <a:off x="7486648" y="3276600"/>
            <a:ext cx="1581151" cy="162020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E6EB716-0816-D3E4-D41C-86F9C0CF66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4" t="6078" r="180" b="9216"/>
          <a:stretch/>
        </p:blipFill>
        <p:spPr>
          <a:xfrm>
            <a:off x="5200651" y="4953952"/>
            <a:ext cx="2314573" cy="154606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B64B7D5-2CD7-F727-891E-2C1E7578AD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3" t="6030" r="-1" b="12353"/>
          <a:stretch/>
        </p:blipFill>
        <p:spPr>
          <a:xfrm>
            <a:off x="7486648" y="4953952"/>
            <a:ext cx="1581151" cy="15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38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468BCD-EC80-DE92-CA59-4B501AA85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700" y="279218"/>
            <a:ext cx="7414700" cy="1015663"/>
          </a:xfrm>
        </p:spPr>
        <p:txBody>
          <a:bodyPr/>
          <a:lstStyle/>
          <a:p>
            <a:r>
              <a:rPr lang="fr-FR" dirty="0"/>
              <a:t>PLANTATIONS :</a:t>
            </a:r>
            <a:br>
              <a:rPr lang="fr-FR" dirty="0"/>
            </a:br>
            <a:r>
              <a:rPr lang="fr-FR" dirty="0"/>
              <a:t>Les arbustes (H=1,5m)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0B67116-FF56-4D4E-6E49-437707B3A9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" t="18889" r="1024" b="1111"/>
          <a:stretch/>
        </p:blipFill>
        <p:spPr>
          <a:xfrm>
            <a:off x="0" y="1371600"/>
            <a:ext cx="5181602" cy="5486400"/>
          </a:xfrm>
          <a:prstGeom prst="rect">
            <a:avLst/>
          </a:prstGeom>
        </p:spPr>
      </p:pic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37596AD0-CFBD-7BA6-ECB3-C3CA62126E78}"/>
              </a:ext>
            </a:extLst>
          </p:cNvPr>
          <p:cNvSpPr/>
          <p:nvPr/>
        </p:nvSpPr>
        <p:spPr>
          <a:xfrm>
            <a:off x="1600200" y="1447800"/>
            <a:ext cx="651650" cy="651510"/>
          </a:xfrm>
          <a:prstGeom prst="flowChartConnector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FDA2FB8-1703-F370-AEAD-0EBAF16414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6" r="11224"/>
          <a:stretch/>
        </p:blipFill>
        <p:spPr>
          <a:xfrm>
            <a:off x="5181603" y="4117143"/>
            <a:ext cx="1828802" cy="248920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49BCCD4-1492-E9B7-96EF-BF833F8A21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5"/>
          <a:stretch/>
        </p:blipFill>
        <p:spPr>
          <a:xfrm>
            <a:off x="5186466" y="1671535"/>
            <a:ext cx="3733799" cy="236888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9834A74-C6AD-AF79-2BFA-B034A79160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5" b="2275"/>
          <a:stretch/>
        </p:blipFill>
        <p:spPr>
          <a:xfrm>
            <a:off x="7086600" y="5388247"/>
            <a:ext cx="1828802" cy="12192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90F5674-27D2-2940-CFA6-5E75E3D292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7086600" y="4114800"/>
            <a:ext cx="1828803" cy="12192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D4D6FC6-A600-49D3-C977-E354CFA2406A}"/>
              </a:ext>
            </a:extLst>
          </p:cNvPr>
          <p:cNvSpPr txBox="1"/>
          <p:nvPr/>
        </p:nvSpPr>
        <p:spPr>
          <a:xfrm>
            <a:off x="5105400" y="1447800"/>
            <a:ext cx="426719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10" dirty="0" err="1"/>
              <a:t>Ceanothus</a:t>
            </a:r>
            <a:r>
              <a:rPr lang="fr-FR" sz="710" dirty="0"/>
              <a:t> </a:t>
            </a:r>
            <a:r>
              <a:rPr lang="fr-FR" sz="710" dirty="0" err="1"/>
              <a:t>thyrsiflorus</a:t>
            </a:r>
            <a:r>
              <a:rPr lang="fr-FR" sz="710" dirty="0"/>
              <a:t>, Abelia x </a:t>
            </a:r>
            <a:r>
              <a:rPr lang="fr-FR" sz="710" dirty="0" err="1"/>
              <a:t>grandiflora</a:t>
            </a:r>
            <a:r>
              <a:rPr lang="fr-FR" sz="710" dirty="0"/>
              <a:t>, </a:t>
            </a:r>
            <a:r>
              <a:rPr lang="fr-FR" sz="710" dirty="0" err="1"/>
              <a:t>Salix</a:t>
            </a:r>
            <a:r>
              <a:rPr lang="fr-FR" sz="710" dirty="0"/>
              <a:t> purpurea ‘Gracilis’, </a:t>
            </a:r>
            <a:r>
              <a:rPr lang="fr-FR" sz="710" dirty="0" err="1"/>
              <a:t>Geranium</a:t>
            </a:r>
            <a:r>
              <a:rPr lang="fr-FR" sz="710" dirty="0"/>
              <a:t> </a:t>
            </a:r>
            <a:r>
              <a:rPr lang="fr-FR" sz="710" dirty="0" err="1"/>
              <a:t>macrorhizum</a:t>
            </a:r>
            <a:endParaRPr lang="fr-FR" sz="710" dirty="0"/>
          </a:p>
        </p:txBody>
      </p:sp>
    </p:spTree>
    <p:extLst>
      <p:ext uri="{BB962C8B-B14F-4D97-AF65-F5344CB8AC3E}">
        <p14:creationId xmlns:p14="http://schemas.microsoft.com/office/powerpoint/2010/main" val="4137703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468BCD-EC80-DE92-CA59-4B501AA85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700" y="279218"/>
            <a:ext cx="7414700" cy="1015663"/>
          </a:xfrm>
        </p:spPr>
        <p:txBody>
          <a:bodyPr/>
          <a:lstStyle/>
          <a:p>
            <a:r>
              <a:rPr lang="fr-FR" dirty="0"/>
              <a:t>PLANTATIONS :</a:t>
            </a:r>
            <a:br>
              <a:rPr lang="fr-FR" dirty="0"/>
            </a:br>
            <a:r>
              <a:rPr lang="fr-FR" dirty="0"/>
              <a:t>Les arbustes (H=1m)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0B67116-FF56-4D4E-6E49-437707B3A9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" t="18889" r="1024" b="1111"/>
          <a:stretch/>
        </p:blipFill>
        <p:spPr>
          <a:xfrm>
            <a:off x="0" y="1371600"/>
            <a:ext cx="5181602" cy="5486400"/>
          </a:xfrm>
          <a:prstGeom prst="rect">
            <a:avLst/>
          </a:prstGeom>
        </p:spPr>
      </p:pic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37596AD0-CFBD-7BA6-ECB3-C3CA62126E78}"/>
              </a:ext>
            </a:extLst>
          </p:cNvPr>
          <p:cNvSpPr/>
          <p:nvPr/>
        </p:nvSpPr>
        <p:spPr>
          <a:xfrm>
            <a:off x="262750" y="1447800"/>
            <a:ext cx="651650" cy="651510"/>
          </a:xfrm>
          <a:prstGeom prst="flowChartConnector">
            <a:avLst/>
          </a:prstGeom>
          <a:noFill/>
          <a:ln w="50800">
            <a:solidFill>
              <a:srgbClr val="008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DC02A2-8A23-D468-C35C-006F0C90F9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511857"/>
            <a:ext cx="3657600" cy="20574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CF7BF0B-7F43-F551-0AD3-EB81D1022097}"/>
              </a:ext>
            </a:extLst>
          </p:cNvPr>
          <p:cNvSpPr txBox="1"/>
          <p:nvPr/>
        </p:nvSpPr>
        <p:spPr>
          <a:xfrm>
            <a:off x="5334000" y="1371600"/>
            <a:ext cx="3657600" cy="201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10" dirty="0"/>
              <a:t>Prunus </a:t>
            </a:r>
            <a:r>
              <a:rPr lang="fr-FR" sz="710" dirty="0" err="1"/>
              <a:t>lusitanica</a:t>
            </a:r>
            <a:r>
              <a:rPr lang="fr-FR" sz="710" dirty="0"/>
              <a:t>, </a:t>
            </a:r>
            <a:r>
              <a:rPr lang="fr-FR" sz="710" dirty="0" err="1"/>
              <a:t>Euonymus</a:t>
            </a:r>
            <a:r>
              <a:rPr lang="fr-FR" sz="710" dirty="0"/>
              <a:t> </a:t>
            </a:r>
            <a:r>
              <a:rPr lang="fr-FR" sz="710" dirty="0" err="1"/>
              <a:t>alatus</a:t>
            </a:r>
            <a:r>
              <a:rPr lang="fr-FR" sz="710" dirty="0"/>
              <a:t> compactus,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AEB32B1-D866-406B-41C1-1CBCAC4E78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681533"/>
            <a:ext cx="3657601" cy="273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25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468BCD-EC80-DE92-CA59-4B501AA85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700" y="279218"/>
            <a:ext cx="7414700" cy="1015663"/>
          </a:xfrm>
        </p:spPr>
        <p:txBody>
          <a:bodyPr/>
          <a:lstStyle/>
          <a:p>
            <a:r>
              <a:rPr lang="fr-FR" dirty="0"/>
              <a:t>PLANTATIONS :</a:t>
            </a:r>
            <a:br>
              <a:rPr lang="fr-FR" dirty="0"/>
            </a:br>
            <a:r>
              <a:rPr lang="fr-FR" dirty="0"/>
              <a:t>Les arbustes et vivaces (H=0,5m)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0B67116-FF56-4D4E-6E49-437707B3A9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" t="18889" r="1024" b="1111"/>
          <a:stretch/>
        </p:blipFill>
        <p:spPr>
          <a:xfrm>
            <a:off x="0" y="1371600"/>
            <a:ext cx="5181602" cy="5486400"/>
          </a:xfrm>
          <a:prstGeom prst="rect">
            <a:avLst/>
          </a:prstGeom>
        </p:spPr>
      </p:pic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37596AD0-CFBD-7BA6-ECB3-C3CA62126E78}"/>
              </a:ext>
            </a:extLst>
          </p:cNvPr>
          <p:cNvSpPr/>
          <p:nvPr/>
        </p:nvSpPr>
        <p:spPr>
          <a:xfrm>
            <a:off x="1295400" y="6130290"/>
            <a:ext cx="651650" cy="651510"/>
          </a:xfrm>
          <a:prstGeom prst="flowChartConnector">
            <a:avLst/>
          </a:prstGeom>
          <a:noFill/>
          <a:ln w="50800">
            <a:solidFill>
              <a:srgbClr val="9933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CF7BF0B-7F43-F551-0AD3-EB81D1022097}"/>
              </a:ext>
            </a:extLst>
          </p:cNvPr>
          <p:cNvSpPr txBox="1"/>
          <p:nvPr/>
        </p:nvSpPr>
        <p:spPr>
          <a:xfrm>
            <a:off x="5705476" y="1371600"/>
            <a:ext cx="2817810" cy="201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10" dirty="0" err="1"/>
              <a:t>Ligustrum</a:t>
            </a:r>
            <a:r>
              <a:rPr lang="fr-FR" sz="710" dirty="0"/>
              <a:t> </a:t>
            </a:r>
            <a:r>
              <a:rPr lang="fr-FR" sz="710" dirty="0" err="1"/>
              <a:t>vulgare</a:t>
            </a:r>
            <a:r>
              <a:rPr lang="fr-FR" sz="710" dirty="0"/>
              <a:t> ‘</a:t>
            </a:r>
            <a:r>
              <a:rPr lang="fr-FR" sz="710" dirty="0" err="1"/>
              <a:t>Lodense</a:t>
            </a:r>
            <a:r>
              <a:rPr lang="fr-FR" sz="710" dirty="0"/>
              <a:t>’, </a:t>
            </a:r>
            <a:r>
              <a:rPr lang="fr-FR" sz="710" dirty="0" err="1"/>
              <a:t>Dianthus</a:t>
            </a:r>
            <a:r>
              <a:rPr lang="fr-FR" sz="710" dirty="0"/>
              <a:t> </a:t>
            </a:r>
            <a:r>
              <a:rPr lang="fr-FR" sz="710" dirty="0" err="1"/>
              <a:t>deltoides</a:t>
            </a:r>
            <a:r>
              <a:rPr lang="fr-FR" sz="710" dirty="0"/>
              <a:t> blanc,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2171C77-AD9C-6F3B-3EA0-89E8020AD7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475" y="1648373"/>
            <a:ext cx="2817811" cy="209381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240F7BC-EC90-D5A1-1602-8378BA3714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800720"/>
            <a:ext cx="2817811" cy="281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21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468BCD-EC80-DE92-CA59-4B501AA85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700" y="279218"/>
            <a:ext cx="8100500" cy="1515800"/>
          </a:xfrm>
        </p:spPr>
        <p:txBody>
          <a:bodyPr/>
          <a:lstStyle/>
          <a:p>
            <a:r>
              <a:rPr lang="fr-FR" dirty="0"/>
              <a:t>PLANTATIONS :</a:t>
            </a:r>
            <a:br>
              <a:rPr lang="fr-FR" dirty="0"/>
            </a:br>
            <a:r>
              <a:rPr lang="fr-FR" dirty="0"/>
              <a:t>Les plantations épuratives pour noues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0B67116-FF56-4D4E-6E49-437707B3A9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" t="18889" r="1024" b="1111"/>
          <a:stretch/>
        </p:blipFill>
        <p:spPr>
          <a:xfrm>
            <a:off x="0" y="1371600"/>
            <a:ext cx="5181602" cy="5486400"/>
          </a:xfrm>
          <a:prstGeom prst="rect">
            <a:avLst/>
          </a:prstGeom>
        </p:spPr>
      </p:pic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37596AD0-CFBD-7BA6-ECB3-C3CA62126E78}"/>
              </a:ext>
            </a:extLst>
          </p:cNvPr>
          <p:cNvSpPr/>
          <p:nvPr/>
        </p:nvSpPr>
        <p:spPr>
          <a:xfrm>
            <a:off x="3886200" y="6172200"/>
            <a:ext cx="651650" cy="651510"/>
          </a:xfrm>
          <a:prstGeom prst="flowChartConnector">
            <a:avLst/>
          </a:prstGeom>
          <a:noFill/>
          <a:ln w="508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71C0461-54CD-B399-CDD4-B982356FD5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484" y="1733580"/>
            <a:ext cx="1981200" cy="19812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77B1580-874B-AA35-B768-BEFD3ED86D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484" y="4038600"/>
            <a:ext cx="3653926" cy="242620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39B5F32-66D0-3348-5147-EBC71218B208}"/>
              </a:ext>
            </a:extLst>
          </p:cNvPr>
          <p:cNvSpPr txBox="1"/>
          <p:nvPr/>
        </p:nvSpPr>
        <p:spPr>
          <a:xfrm>
            <a:off x="5181602" y="1447800"/>
            <a:ext cx="426719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10" dirty="0" err="1"/>
              <a:t>Mentha</a:t>
            </a:r>
            <a:r>
              <a:rPr lang="fr-FR" sz="710" dirty="0"/>
              <a:t> </a:t>
            </a:r>
            <a:r>
              <a:rPr lang="fr-FR" sz="710" dirty="0" err="1"/>
              <a:t>rotundifolia</a:t>
            </a:r>
            <a:r>
              <a:rPr lang="fr-FR" sz="710" dirty="0"/>
              <a:t>, Iris </a:t>
            </a:r>
            <a:r>
              <a:rPr lang="fr-FR" sz="710" dirty="0" err="1"/>
              <a:t>sp</a:t>
            </a:r>
            <a:r>
              <a:rPr lang="fr-FR" sz="710" dirty="0"/>
              <a:t> (attention toxique mais hors enceinte école).</a:t>
            </a:r>
          </a:p>
        </p:txBody>
      </p:sp>
    </p:spTree>
    <p:extLst>
      <p:ext uri="{BB962C8B-B14F-4D97-AF65-F5344CB8AC3E}">
        <p14:creationId xmlns:p14="http://schemas.microsoft.com/office/powerpoint/2010/main" val="516158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468BCD-EC80-DE92-CA59-4B501AA85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700" y="279218"/>
            <a:ext cx="7414700" cy="1015663"/>
          </a:xfrm>
        </p:spPr>
        <p:txBody>
          <a:bodyPr/>
          <a:lstStyle/>
          <a:p>
            <a:r>
              <a:rPr lang="fr-FR" dirty="0"/>
              <a:t>PLANTATIONS :</a:t>
            </a:r>
            <a:br>
              <a:rPr lang="fr-FR" dirty="0"/>
            </a:br>
            <a:r>
              <a:rPr lang="fr-FR" dirty="0"/>
              <a:t>Le potager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0B67116-FF56-4D4E-6E49-437707B3A9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" t="18889" r="1024" b="1111"/>
          <a:stretch/>
        </p:blipFill>
        <p:spPr>
          <a:xfrm>
            <a:off x="0" y="1371600"/>
            <a:ext cx="5181602" cy="5486400"/>
          </a:xfrm>
          <a:prstGeom prst="rect">
            <a:avLst/>
          </a:prstGeom>
        </p:spPr>
      </p:pic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37596AD0-CFBD-7BA6-ECB3-C3CA62126E78}"/>
              </a:ext>
            </a:extLst>
          </p:cNvPr>
          <p:cNvSpPr/>
          <p:nvPr/>
        </p:nvSpPr>
        <p:spPr>
          <a:xfrm>
            <a:off x="914400" y="1447800"/>
            <a:ext cx="651650" cy="651510"/>
          </a:xfrm>
          <a:prstGeom prst="flowChartConnector">
            <a:avLst/>
          </a:prstGeom>
          <a:noFill/>
          <a:ln w="50800">
            <a:solidFill>
              <a:srgbClr val="4C844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BFB75BD-F82C-A39A-E014-673AE6BC2B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139" y="1524000"/>
            <a:ext cx="3534168" cy="2540183"/>
          </a:xfrm>
          <a:prstGeom prst="rect">
            <a:avLst/>
          </a:prstGeom>
        </p:spPr>
      </p:pic>
      <p:pic>
        <p:nvPicPr>
          <p:cNvPr id="1026" name="Picture 2" descr="Guide rapide pour installer facilement votre potager chez vous&quot; | Détente  jardin">
            <a:hlinkClick r:id="rId4"/>
            <a:extLst>
              <a:ext uri="{FF2B5EF4-FFF2-40B4-BE49-F238E27FC236}">
                <a16:creationId xmlns:a16="http://schemas.microsoft.com/office/drawing/2014/main" id="{20191CBA-28A8-48A2-220F-BD01E735D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139" y="4231256"/>
            <a:ext cx="3534168" cy="234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224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468BCD-EC80-DE92-CA59-4B501AA85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700" y="279218"/>
            <a:ext cx="7414700" cy="1015663"/>
          </a:xfrm>
        </p:spPr>
        <p:txBody>
          <a:bodyPr/>
          <a:lstStyle/>
          <a:p>
            <a:r>
              <a:rPr lang="fr-FR" dirty="0"/>
              <a:t>PLANTATIONS :</a:t>
            </a:r>
            <a:br>
              <a:rPr lang="fr-FR" dirty="0"/>
            </a:br>
            <a:r>
              <a:rPr lang="fr-FR" dirty="0"/>
              <a:t>Les engazonnements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0B67116-FF56-4D4E-6E49-437707B3A9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" t="18889" r="1024" b="1111"/>
          <a:stretch/>
        </p:blipFill>
        <p:spPr>
          <a:xfrm>
            <a:off x="0" y="1371600"/>
            <a:ext cx="5181602" cy="5486400"/>
          </a:xfrm>
          <a:prstGeom prst="rect">
            <a:avLst/>
          </a:prstGeom>
        </p:spPr>
      </p:pic>
      <p:sp>
        <p:nvSpPr>
          <p:cNvPr id="3" name="Organigramme : Connecteur 2">
            <a:extLst>
              <a:ext uri="{FF2B5EF4-FFF2-40B4-BE49-F238E27FC236}">
                <a16:creationId xmlns:a16="http://schemas.microsoft.com/office/drawing/2014/main" id="{37596AD0-CFBD-7BA6-ECB3-C3CA62126E78}"/>
              </a:ext>
            </a:extLst>
          </p:cNvPr>
          <p:cNvSpPr/>
          <p:nvPr/>
        </p:nvSpPr>
        <p:spPr>
          <a:xfrm>
            <a:off x="2396350" y="1447800"/>
            <a:ext cx="651650" cy="651510"/>
          </a:xfrm>
          <a:prstGeom prst="flowChartConnector">
            <a:avLst/>
          </a:prstGeom>
          <a:noFill/>
          <a:ln w="50800">
            <a:solidFill>
              <a:srgbClr val="66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Organigramme : Connecteur 4">
            <a:extLst>
              <a:ext uri="{FF2B5EF4-FFF2-40B4-BE49-F238E27FC236}">
                <a16:creationId xmlns:a16="http://schemas.microsoft.com/office/drawing/2014/main" id="{C9104BBD-C811-0996-8748-47B7FEB0CB25}"/>
              </a:ext>
            </a:extLst>
          </p:cNvPr>
          <p:cNvSpPr/>
          <p:nvPr/>
        </p:nvSpPr>
        <p:spPr>
          <a:xfrm>
            <a:off x="2514600" y="6172200"/>
            <a:ext cx="609600" cy="609600"/>
          </a:xfrm>
          <a:prstGeom prst="flowChartConnector">
            <a:avLst/>
          </a:prstGeom>
          <a:noFill/>
          <a:ln w="50800">
            <a:solidFill>
              <a:srgbClr val="CC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AF88E83-97B3-041B-401D-6BB179F890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447800"/>
            <a:ext cx="3613836" cy="239228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0710753-3F3A-C361-4310-3657B56F9E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6" r="34292"/>
          <a:stretch/>
        </p:blipFill>
        <p:spPr>
          <a:xfrm>
            <a:off x="5334000" y="4047584"/>
            <a:ext cx="3613836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96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5D7F8B-0369-498C-868C-805741808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747503"/>
            <a:ext cx="7414700" cy="515526"/>
          </a:xfrm>
        </p:spPr>
        <p:txBody>
          <a:bodyPr/>
          <a:lstStyle/>
          <a:p>
            <a:r>
              <a:rPr lang="fr-FR" dirty="0"/>
              <a:t>Merci de votre attention.</a:t>
            </a:r>
          </a:p>
        </p:txBody>
      </p:sp>
    </p:spTree>
    <p:extLst>
      <p:ext uri="{BB962C8B-B14F-4D97-AF65-F5344CB8AC3E}">
        <p14:creationId xmlns:p14="http://schemas.microsoft.com/office/powerpoint/2010/main" val="4080918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5D7F8B-0369-498C-868C-805741808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747503"/>
            <a:ext cx="7414700" cy="515526"/>
          </a:xfrm>
        </p:spPr>
        <p:txBody>
          <a:bodyPr/>
          <a:lstStyle/>
          <a:p>
            <a:r>
              <a:rPr lang="fr-FR" dirty="0"/>
              <a:t>RAPPEL sur l’Etat Actuel</a:t>
            </a:r>
          </a:p>
        </p:txBody>
      </p:sp>
    </p:spTree>
    <p:extLst>
      <p:ext uri="{BB962C8B-B14F-4D97-AF65-F5344CB8AC3E}">
        <p14:creationId xmlns:p14="http://schemas.microsoft.com/office/powerpoint/2010/main" val="510680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468BCD-EC80-DE92-CA59-4B501AA85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Surfaces perméables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F794DC5-0FC7-B5D8-D471-1B23F35707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3" t="27778" b="11111"/>
          <a:stretch/>
        </p:blipFill>
        <p:spPr>
          <a:xfrm>
            <a:off x="1483603" y="1371600"/>
            <a:ext cx="6212597" cy="545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41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468BCD-EC80-DE92-CA59-4B501AA85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Réseaux connus et renseignés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C36D921-ECC3-198C-F4A3-D020773E14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7" t="28347" b="10789"/>
          <a:stretch/>
        </p:blipFill>
        <p:spPr>
          <a:xfrm>
            <a:off x="1446734" y="1426489"/>
            <a:ext cx="6250532" cy="542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57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5D7F8B-0369-498C-868C-805741808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747503"/>
            <a:ext cx="7414700" cy="515526"/>
          </a:xfrm>
        </p:spPr>
        <p:txBody>
          <a:bodyPr/>
          <a:lstStyle/>
          <a:p>
            <a:r>
              <a:rPr lang="fr-FR" dirty="0"/>
              <a:t>LE PROJET RETENU</a:t>
            </a:r>
          </a:p>
        </p:txBody>
      </p:sp>
    </p:spTree>
    <p:extLst>
      <p:ext uri="{BB962C8B-B14F-4D97-AF65-F5344CB8AC3E}">
        <p14:creationId xmlns:p14="http://schemas.microsoft.com/office/powerpoint/2010/main" val="2921203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468BCD-EC80-DE92-CA59-4B501AA85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700" y="279218"/>
            <a:ext cx="7414700" cy="515526"/>
          </a:xfrm>
        </p:spPr>
        <p:txBody>
          <a:bodyPr/>
          <a:lstStyle/>
          <a:p>
            <a:r>
              <a:rPr lang="fr-FR" dirty="0"/>
              <a:t>PROJET DE JOUR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F8774C9-3387-0A66-F1FE-9745701FCE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24444" b="11111"/>
          <a:stretch/>
        </p:blipFill>
        <p:spPr>
          <a:xfrm>
            <a:off x="1447799" y="1402346"/>
            <a:ext cx="6343587" cy="53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6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468BCD-EC80-DE92-CA59-4B501AA85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700" y="279218"/>
            <a:ext cx="7414700" cy="515526"/>
          </a:xfrm>
        </p:spPr>
        <p:txBody>
          <a:bodyPr/>
          <a:lstStyle/>
          <a:p>
            <a:r>
              <a:rPr lang="fr-FR" dirty="0"/>
              <a:t>PROJET DE NUIT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7628C67-FC96-A3AC-37E5-A284260679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" t="24444" b="11111"/>
          <a:stretch/>
        </p:blipFill>
        <p:spPr>
          <a:xfrm>
            <a:off x="1447800" y="1403327"/>
            <a:ext cx="6362699" cy="541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900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468BCD-EC80-DE92-CA59-4B501AA85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700" y="279218"/>
            <a:ext cx="7414700" cy="515526"/>
          </a:xfrm>
        </p:spPr>
        <p:txBody>
          <a:bodyPr/>
          <a:lstStyle/>
          <a:p>
            <a:r>
              <a:rPr lang="fr-FR" dirty="0"/>
              <a:t>PLAN D’ECLAIRAGE (de la cour seule)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24D20FC-98D4-A5B5-1532-DA76F3F27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92"/>
          <a:stretch/>
        </p:blipFill>
        <p:spPr>
          <a:xfrm>
            <a:off x="76200" y="1869256"/>
            <a:ext cx="8915400" cy="460774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757351E-67BD-7DE0-5655-6BC4F57A7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24" t="17312" r="7613" b="39690"/>
          <a:stretch/>
        </p:blipFill>
        <p:spPr>
          <a:xfrm>
            <a:off x="7391400" y="3886199"/>
            <a:ext cx="1600200" cy="198120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87B2CD8-2622-9160-2FA9-598A58BF9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11" t="-102" r="16618" b="82205"/>
          <a:stretch/>
        </p:blipFill>
        <p:spPr>
          <a:xfrm>
            <a:off x="8458200" y="1842317"/>
            <a:ext cx="685800" cy="82468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02B9904-1B25-55AF-01D1-3CE43746B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5" t="45427" r="19069" b="39690"/>
          <a:stretch/>
        </p:blipFill>
        <p:spPr>
          <a:xfrm>
            <a:off x="7315200" y="5513338"/>
            <a:ext cx="1828800" cy="68580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6186EE8-7F76-190B-943D-7DA674B4EA76}"/>
              </a:ext>
            </a:extLst>
          </p:cNvPr>
          <p:cNvSpPr txBox="1"/>
          <p:nvPr/>
        </p:nvSpPr>
        <p:spPr>
          <a:xfrm>
            <a:off x="7277100" y="6199139"/>
            <a:ext cx="17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dirty="0"/>
              <a:t>Etude d’éclairage réalisée par</a:t>
            </a:r>
          </a:p>
          <a:p>
            <a:pPr algn="r"/>
            <a:r>
              <a:rPr lang="fr-FR" sz="900" dirty="0" err="1"/>
              <a:t>Comatelec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2432125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468BCD-EC80-DE92-CA59-4B501AA85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700" y="279218"/>
            <a:ext cx="7414700" cy="515526"/>
          </a:xfrm>
        </p:spPr>
        <p:txBody>
          <a:bodyPr/>
          <a:lstStyle/>
          <a:p>
            <a:r>
              <a:rPr lang="fr-FR" dirty="0"/>
              <a:t>PREAU : Structure et matériaux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CAB6FDD-A325-9B17-42D2-8ADF7F5FC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2" t="41931" r="59626" b="34521"/>
          <a:stretch/>
        </p:blipFill>
        <p:spPr>
          <a:xfrm>
            <a:off x="281500" y="1359356"/>
            <a:ext cx="3147500" cy="31242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8A737C-B427-FEB1-8C13-B0CF9CBA3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1" t="19551" r="62121" b="62668"/>
          <a:stretch/>
        </p:blipFill>
        <p:spPr>
          <a:xfrm>
            <a:off x="472440" y="4447867"/>
            <a:ext cx="2788920" cy="23591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29BC65E-E342-65EF-D098-69D87D5759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28" t="13210" r="9999" b="82219"/>
          <a:stretch/>
        </p:blipFill>
        <p:spPr>
          <a:xfrm>
            <a:off x="3839726" y="2200030"/>
            <a:ext cx="731520" cy="6065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7990875-FC1E-B1F4-3278-1DCE41E19A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7" t="18889" r="9380" b="27778"/>
          <a:stretch/>
        </p:blipFill>
        <p:spPr>
          <a:xfrm>
            <a:off x="5181600" y="1394525"/>
            <a:ext cx="3950679" cy="51812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B7E2F3-0422-05F4-37F8-58440658A109}"/>
              </a:ext>
            </a:extLst>
          </p:cNvPr>
          <p:cNvSpPr/>
          <p:nvPr/>
        </p:nvSpPr>
        <p:spPr>
          <a:xfrm>
            <a:off x="5029200" y="2923801"/>
            <a:ext cx="1447800" cy="3883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1A15215-E65A-AD11-26DD-B799CB0FA9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5" t="73605" r="13089" b="12138"/>
          <a:stretch/>
        </p:blipFill>
        <p:spPr>
          <a:xfrm>
            <a:off x="3227024" y="3111956"/>
            <a:ext cx="2792777" cy="133591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CE42570-BDBA-FB68-1859-61DDBC185F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4" t="36694" r="35501" b="27777"/>
          <a:stretch/>
        </p:blipFill>
        <p:spPr>
          <a:xfrm>
            <a:off x="6248400" y="3124200"/>
            <a:ext cx="1417321" cy="34515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8CA3D4A-102B-3CDF-0FA1-0118A57419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246" y="5038124"/>
            <a:ext cx="1911234" cy="124421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2E73C53-D432-F56C-353C-9F4EE8320395}"/>
              </a:ext>
            </a:extLst>
          </p:cNvPr>
          <p:cNvSpPr txBox="1"/>
          <p:nvPr/>
        </p:nvSpPr>
        <p:spPr>
          <a:xfrm>
            <a:off x="3686247" y="6308262"/>
            <a:ext cx="191123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50" dirty="0"/>
              <a:t>Banc bois circulaire en pied d’arbre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F1BC93D-10C5-EDA9-7E7E-A92CC48712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5" t="92642" r="13089" b="4308"/>
          <a:stretch/>
        </p:blipFill>
        <p:spPr>
          <a:xfrm>
            <a:off x="3261360" y="4487909"/>
            <a:ext cx="2792777" cy="28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94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FB33FC565A144F9A9C6841596C03B4" ma:contentTypeVersion="18" ma:contentTypeDescription="Crée un document." ma:contentTypeScope="" ma:versionID="17011b913b6fb8f844c4ac5332794f5e">
  <xsd:schema xmlns:xsd="http://www.w3.org/2001/XMLSchema" xmlns:xs="http://www.w3.org/2001/XMLSchema" xmlns:p="http://schemas.microsoft.com/office/2006/metadata/properties" xmlns:ns2="35f060b1-7b77-4e57-9f44-1f20cdefd5fa" xmlns:ns3="d4445c2c-7abe-4fdb-b3de-670940e26b94" targetNamespace="http://schemas.microsoft.com/office/2006/metadata/properties" ma:root="true" ma:fieldsID="36127cce1b3cd466772933c33237928a" ns2:_="" ns3:_="">
    <xsd:import namespace="35f060b1-7b77-4e57-9f44-1f20cdefd5fa"/>
    <xsd:import namespace="d4445c2c-7abe-4fdb-b3de-670940e26b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f060b1-7b77-4e57-9f44-1f20cdefd5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c8f2e6e8-af5c-4f10-9ace-0a7f9056fd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445c2c-7abe-4fdb-b3de-670940e26b9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fa54752-5e40-496e-9f37-73ff3d968f80}" ma:internalName="TaxCatchAll" ma:showField="CatchAllData" ma:web="d4445c2c-7abe-4fdb-b3de-670940e26b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5f060b1-7b77-4e57-9f44-1f20cdefd5fa">
      <Terms xmlns="http://schemas.microsoft.com/office/infopath/2007/PartnerControls"/>
    </lcf76f155ced4ddcb4097134ff3c332f>
    <TaxCatchAll xmlns="d4445c2c-7abe-4fdb-b3de-670940e26b94" xsi:nil="true"/>
  </documentManagement>
</p:properties>
</file>

<file path=customXml/itemProps1.xml><?xml version="1.0" encoding="utf-8"?>
<ds:datastoreItem xmlns:ds="http://schemas.openxmlformats.org/officeDocument/2006/customXml" ds:itemID="{9693B84D-5DE1-4100-86E5-9C8EE2CB02B9}"/>
</file>

<file path=customXml/itemProps2.xml><?xml version="1.0" encoding="utf-8"?>
<ds:datastoreItem xmlns:ds="http://schemas.openxmlformats.org/officeDocument/2006/customXml" ds:itemID="{162056ED-735D-43A7-88E5-20EEA9D8E888}"/>
</file>

<file path=customXml/itemProps3.xml><?xml version="1.0" encoding="utf-8"?>
<ds:datastoreItem xmlns:ds="http://schemas.openxmlformats.org/officeDocument/2006/customXml" ds:itemID="{5B751C9F-6335-4B74-B678-1E33388AFD4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165</Words>
  <Application>Microsoft Office PowerPoint</Application>
  <PresentationFormat>Affichage à l'écran (4:3)</PresentationFormat>
  <Paragraphs>32</Paragraphs>
  <Slides>18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Courier New</vt:lpstr>
      <vt:lpstr>Poppins</vt:lpstr>
      <vt:lpstr>Wingdings</vt:lpstr>
      <vt:lpstr>Office Theme</vt:lpstr>
      <vt:lpstr>MORTEFONTAINE Désimperméabilisation de la cour d’Ecole</vt:lpstr>
      <vt:lpstr>RAPPEL sur l’Etat Actuel</vt:lpstr>
      <vt:lpstr>Surfaces perméables</vt:lpstr>
      <vt:lpstr>Réseaux connus et renseignés</vt:lpstr>
      <vt:lpstr>LE PROJET RETENU</vt:lpstr>
      <vt:lpstr>PROJET DE JOUR</vt:lpstr>
      <vt:lpstr>PROJET DE NUIT</vt:lpstr>
      <vt:lpstr>PLAN D’ECLAIRAGE (de la cour seule)</vt:lpstr>
      <vt:lpstr>PREAU : Structure et matériaux</vt:lpstr>
      <vt:lpstr>PREAU : Plan et élévation</vt:lpstr>
      <vt:lpstr>PLANTATIONS : Les arbres</vt:lpstr>
      <vt:lpstr>PLANTATIONS : Les arbustes (H=1,5m)</vt:lpstr>
      <vt:lpstr>PLANTATIONS : Les arbustes (H=1m)</vt:lpstr>
      <vt:lpstr>PLANTATIONS : Les arbustes et vivaces (H=0,5m)</vt:lpstr>
      <vt:lpstr>PLANTATIONS : Les plantations épuratives pour noues</vt:lpstr>
      <vt:lpstr>PLANTATIONS : Le potager</vt:lpstr>
      <vt:lpstr>PLANTATIONS : Les engazonnements</vt:lpstr>
      <vt:lpstr>Merci de votre attention.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réunion Date</dc:title>
  <dc:creator>Emmanuelle PILLAERT</dc:creator>
  <cp:lastModifiedBy>Nicolas LEBESGUE</cp:lastModifiedBy>
  <cp:revision>40</cp:revision>
  <dcterms:created xsi:type="dcterms:W3CDTF">2022-09-05T15:08:54Z</dcterms:created>
  <dcterms:modified xsi:type="dcterms:W3CDTF">2024-09-10T15:31:01Z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2022-09-05T00:00:00Z</vt:filetime>
  </property>
  <property fmtid="{D5CDD505-2E9C-101B-9397-08002B2CF9AE}" pid="3" name="Creator">
    <vt:lpwstr>Adobe InDesign 17.4 (Macintosh)</vt:lpwstr>
  </property>
  <property fmtid="{D5CDD505-2E9C-101B-9397-08002B2CF9AE}" pid="4" name="LastSaved">
    <vt:filetime>2022-09-05T00:00:00Z</vt:filetime>
  </property>
  <property fmtid="{D5CDD505-2E9C-101B-9397-08002B2CF9AE}" pid="5" name="Producer">
    <vt:lpwstr>Adobe PDF Library 16.0.7</vt:lpwstr>
  </property>
  <property fmtid="{D5CDD505-2E9C-101B-9397-08002B2CF9AE}" pid="6" name="ContentTypeId">
    <vt:lpwstr>0x010100DBFB33FC565A144F9A9C6841596C03B4</vt:lpwstr>
  </property>
</Properties>
</file>